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67"/>
  </p:notesMasterIdLst>
  <p:handoutMasterIdLst>
    <p:handoutMasterId r:id="rId68"/>
  </p:handoutMasterIdLst>
  <p:sldIdLst>
    <p:sldId id="378" r:id="rId5"/>
    <p:sldId id="374" r:id="rId6"/>
    <p:sldId id="375" r:id="rId7"/>
    <p:sldId id="376" r:id="rId8"/>
    <p:sldId id="380" r:id="rId9"/>
    <p:sldId id="383" r:id="rId10"/>
    <p:sldId id="264" r:id="rId11"/>
    <p:sldId id="276" r:id="rId12"/>
    <p:sldId id="381" r:id="rId13"/>
    <p:sldId id="368" r:id="rId14"/>
    <p:sldId id="371" r:id="rId15"/>
    <p:sldId id="370" r:id="rId16"/>
    <p:sldId id="278" r:id="rId17"/>
    <p:sldId id="280" r:id="rId18"/>
    <p:sldId id="281" r:id="rId19"/>
    <p:sldId id="282" r:id="rId20"/>
    <p:sldId id="283" r:id="rId21"/>
    <p:sldId id="385" r:id="rId22"/>
    <p:sldId id="386" r:id="rId23"/>
    <p:sldId id="387" r:id="rId24"/>
    <p:sldId id="388" r:id="rId25"/>
    <p:sldId id="389" r:id="rId26"/>
    <p:sldId id="360" r:id="rId27"/>
    <p:sldId id="316" r:id="rId28"/>
    <p:sldId id="332" r:id="rId29"/>
    <p:sldId id="362" r:id="rId30"/>
    <p:sldId id="363" r:id="rId31"/>
    <p:sldId id="317" r:id="rId32"/>
    <p:sldId id="330" r:id="rId33"/>
    <p:sldId id="364" r:id="rId34"/>
    <p:sldId id="365" r:id="rId35"/>
    <p:sldId id="313" r:id="rId36"/>
    <p:sldId id="335" r:id="rId37"/>
    <p:sldId id="336" r:id="rId38"/>
    <p:sldId id="337" r:id="rId39"/>
    <p:sldId id="338" r:id="rId40"/>
    <p:sldId id="339" r:id="rId41"/>
    <p:sldId id="318" r:id="rId42"/>
    <p:sldId id="340" r:id="rId43"/>
    <p:sldId id="341" r:id="rId44"/>
    <p:sldId id="342" r:id="rId45"/>
    <p:sldId id="343" r:id="rId46"/>
    <p:sldId id="312" r:id="rId47"/>
    <p:sldId id="321" r:id="rId48"/>
    <p:sldId id="344" r:id="rId49"/>
    <p:sldId id="345" r:id="rId50"/>
    <p:sldId id="320" r:id="rId51"/>
    <p:sldId id="349" r:id="rId52"/>
    <p:sldId id="322" r:id="rId53"/>
    <p:sldId id="350" r:id="rId54"/>
    <p:sldId id="351" r:id="rId55"/>
    <p:sldId id="352" r:id="rId56"/>
    <p:sldId id="353" r:id="rId57"/>
    <p:sldId id="311" r:id="rId58"/>
    <p:sldId id="323" r:id="rId59"/>
    <p:sldId id="354" r:id="rId60"/>
    <p:sldId id="355" r:id="rId61"/>
    <p:sldId id="324" r:id="rId62"/>
    <p:sldId id="356" r:id="rId63"/>
    <p:sldId id="357" r:id="rId64"/>
    <p:sldId id="358" r:id="rId65"/>
    <p:sldId id="359" r:id="rId66"/>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8CBF"/>
    <a:srgbClr val="C8C949"/>
    <a:srgbClr val="BDCFDC"/>
    <a:srgbClr val="C9CA4C"/>
    <a:srgbClr val="318CCA"/>
    <a:srgbClr val="2F3035"/>
    <a:srgbClr val="209078"/>
    <a:srgbClr val="E9992D"/>
    <a:srgbClr val="2491BD"/>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84" autoAdjust="0"/>
    <p:restoredTop sz="77122" autoAdjust="0"/>
  </p:normalViewPr>
  <p:slideViewPr>
    <p:cSldViewPr snapToGrid="0">
      <p:cViewPr>
        <p:scale>
          <a:sx n="66" d="100"/>
          <a:sy n="66" d="100"/>
        </p:scale>
        <p:origin x="48" y="-246"/>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10-03-2017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10-03-2017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Abarcaremos las tecnologías y componentes de BI(Inteligencia de Negocios) y sus aplicaciones fuera del contexto académico, por lo cual expondremos un caso práctico empleado a datos obtenidos de la Administración Nacional de Electricidad - ANDE y nuestro objetivo es obtener información de calidad a partir de los datos de esta institución.</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Comenzaremos por dar una breve introducción de lo que es Inteligencia de Negocios y sus beneficios potenciales, componentes y tecnologías.</a:t>
            </a:r>
            <a:br>
              <a:rPr lang="es-PY" sz="1200" baseline="0" dirty="0"/>
            </a:br>
            <a:endParaRPr lang="es-PY" sz="1200" baseline="0" dirty="0"/>
          </a:p>
          <a:p>
            <a:pPr rtl="0"/>
            <a:r>
              <a:rPr lang="es-ES" sz="1200" kern="1200" baseline="0" dirty="0">
                <a:solidFill>
                  <a:schemeClr val="tx1"/>
                </a:solidFill>
                <a:latin typeface="+mn-lt"/>
                <a:ea typeface="+mn-ea"/>
                <a:cs typeface="+mn-cs"/>
              </a:rPr>
              <a:t>Aplicaremos el conocimiento adquirido sobre DATA DISCOVERY y ANALISIS DE DATOS utilizando la herramienta TABLEAU y mencionaremos las ventajas que nos llevó a la </a:t>
            </a:r>
            <a:r>
              <a:rPr lang="es-ES" sz="1200" kern="1200" baseline="0" dirty="0" err="1">
                <a:solidFill>
                  <a:schemeClr val="tx1"/>
                </a:solidFill>
                <a:latin typeface="+mn-lt"/>
                <a:ea typeface="+mn-ea"/>
                <a:cs typeface="+mn-cs"/>
              </a:rPr>
              <a:t>selecci</a:t>
            </a:r>
            <a:r>
              <a:rPr lang="es-PY" sz="1200" kern="1200" baseline="0" dirty="0" err="1">
                <a:solidFill>
                  <a:schemeClr val="tx1"/>
                </a:solidFill>
                <a:latin typeface="+mn-lt"/>
                <a:ea typeface="+mn-ea"/>
                <a:cs typeface="+mn-cs"/>
              </a:rPr>
              <a:t>ón</a:t>
            </a:r>
            <a:r>
              <a:rPr lang="es-PY" sz="1200" kern="1200" baseline="0" dirty="0">
                <a:solidFill>
                  <a:schemeClr val="tx1"/>
                </a:solidFill>
                <a:latin typeface="+mn-lt"/>
                <a:ea typeface="+mn-ea"/>
                <a:cs typeface="+mn-cs"/>
              </a:rPr>
              <a:t> de TABLEAU </a:t>
            </a:r>
            <a:r>
              <a:rPr lang="es-ES" sz="1200" kern="1200" baseline="0" dirty="0">
                <a:solidFill>
                  <a:schemeClr val="tx1"/>
                </a:solidFill>
                <a:latin typeface="+mn-lt"/>
                <a:ea typeface="+mn-ea"/>
                <a:cs typeface="+mn-cs"/>
              </a:rPr>
              <a:t>como herramienta de análisis, basándonos en el cuadrante mágico de </a:t>
            </a:r>
            <a:r>
              <a:rPr lang="es-ES" sz="1200" kern="1200" baseline="0" dirty="0" err="1">
                <a:solidFill>
                  <a:schemeClr val="tx1"/>
                </a:solidFill>
                <a:latin typeface="+mn-lt"/>
                <a:ea typeface="+mn-ea"/>
                <a:cs typeface="+mn-cs"/>
              </a:rPr>
              <a:t>Gartner</a:t>
            </a:r>
            <a:r>
              <a:rPr lang="en-US" sz="1200" kern="1200" baseline="0" dirty="0">
                <a:solidFill>
                  <a:schemeClr val="tx1"/>
                </a:solidFill>
                <a:latin typeface="+mn-lt"/>
                <a:ea typeface="+mn-ea"/>
                <a:cs typeface="+mn-cs"/>
              </a:rPr>
              <a:t>(</a:t>
            </a:r>
            <a:r>
              <a:rPr lang="es-ES" sz="1200" kern="1200" baseline="0" dirty="0">
                <a:solidFill>
                  <a:schemeClr val="tx1"/>
                </a:solidFill>
                <a:latin typeface="+mn-lt"/>
                <a:ea typeface="+mn-ea"/>
                <a:cs typeface="+mn-cs"/>
              </a:rPr>
              <a:t>GARTNER es una de las consultoras líderes en el área).</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con ejemplos de algunos paneles indicadores que se realizaron con datos de la ANDE y también agregamos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distintas en esta caso la DGEEC y la ANDE en la herramienta </a:t>
            </a:r>
            <a:r>
              <a:rPr lang="es-ES" sz="1200" kern="1200" baseline="0" dirty="0" err="1">
                <a:solidFill>
                  <a:schemeClr val="tx1"/>
                </a:solidFill>
                <a:latin typeface="+mn-lt"/>
                <a:ea typeface="+mn-ea"/>
                <a:cs typeface="+mn-cs"/>
              </a:rPr>
              <a:t>tablau</a:t>
            </a:r>
            <a:r>
              <a:rPr lang="es-ES" sz="1200" kern="1200" baseline="0" dirty="0">
                <a:solidFill>
                  <a:schemeClr val="tx1"/>
                </a:solidFill>
                <a:latin typeface="+mn-lt"/>
                <a:ea typeface="+mn-ea"/>
                <a:cs typeface="+mn-cs"/>
              </a:rPr>
              <a:t>. </a:t>
            </a:r>
            <a:endParaRPr lang="es-PY" sz="12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bien</a:t>
            </a: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16</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22038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23</a:t>
            </a:fld>
            <a:endParaRPr lang="es-PY"/>
          </a:p>
        </p:txBody>
      </p:sp>
    </p:spTree>
    <p:extLst>
      <p:ext uri="{BB962C8B-B14F-4D97-AF65-F5344CB8AC3E}">
        <p14:creationId xmlns:p14="http://schemas.microsoft.com/office/powerpoint/2010/main" val="1140369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931906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456093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2516275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2081785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u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p>
          <a:p>
            <a:endParaRPr lang="es-ES" sz="1200" b="0" i="0" u="none" strike="noStrike" kern="1200" dirty="0">
              <a:solidFill>
                <a:schemeClr val="tx1"/>
              </a:solidFill>
              <a:effectLst/>
              <a:latin typeface="+mn-lt"/>
              <a:ea typeface="+mn-ea"/>
              <a:cs typeface="+mn-cs"/>
            </a:endParaRPr>
          </a:p>
          <a:p>
            <a:endParaRPr lang="es-ES" sz="1200" b="0" i="0" u="none" strike="noStrike" kern="1200" dirty="0">
              <a:solidFill>
                <a:schemeClr val="tx1"/>
              </a:solidFill>
              <a:effectLst/>
              <a:latin typeface="+mn-lt"/>
              <a:ea typeface="+mn-ea"/>
              <a:cs typeface="+mn-cs"/>
            </a:endParaRPr>
          </a:p>
          <a:p>
            <a:r>
              <a:rPr lang="es-PY" sz="1000" b="0" i="0" kern="1200" dirty="0">
                <a:solidFill>
                  <a:schemeClr val="tx1"/>
                </a:solidFill>
                <a:effectLst/>
                <a:latin typeface="+mn-lt"/>
                <a:ea typeface="+mn-ea"/>
                <a:cs typeface="+mn-cs"/>
              </a:rPr>
              <a:t>Descriptivo:</a:t>
            </a:r>
            <a:r>
              <a:rPr lang="es-PY" sz="1000" b="0" i="0" kern="1200" baseline="0" dirty="0">
                <a:solidFill>
                  <a:schemeClr val="tx1"/>
                </a:solidFill>
                <a:effectLst/>
                <a:latin typeface="+mn-lt"/>
                <a:ea typeface="+mn-ea"/>
                <a:cs typeface="+mn-cs"/>
              </a:rPr>
              <a:t> Solamente los datos que nos han proporcionado las diferentes aplicaciones de nuestra empresa.</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Diagnóstico:  Por qué sucedió</a:t>
            </a:r>
            <a:r>
              <a:rPr lang="en-US" sz="1000" b="0" i="0" kern="1200" baseline="0" dirty="0">
                <a:solidFill>
                  <a:schemeClr val="tx1"/>
                </a:solidFill>
                <a:effectLst/>
                <a:latin typeface="+mn-lt"/>
                <a:ea typeface="+mn-ea"/>
                <a:cs typeface="+mn-cs"/>
              </a:rPr>
              <a:t>?, drill down-</a:t>
            </a:r>
            <a:r>
              <a:rPr lang="es-PY" sz="1000" b="0" i="0" kern="1200" baseline="0" dirty="0">
                <a:solidFill>
                  <a:schemeClr val="tx1"/>
                </a:solidFill>
                <a:effectLst/>
                <a:latin typeface="+mn-lt"/>
                <a:ea typeface="+mn-ea"/>
                <a:cs typeface="+mn-cs"/>
              </a:rPr>
              <a:t>drill up, visualizaciones con mayor granularidad para encontrar el por qué.</a:t>
            </a:r>
          </a:p>
          <a:p>
            <a:r>
              <a:rPr lang="es-PY" sz="1000" b="0" i="0" kern="1200" baseline="0" dirty="0" err="1">
                <a:solidFill>
                  <a:schemeClr val="tx1"/>
                </a:solidFill>
                <a:effectLst/>
                <a:latin typeface="+mn-lt"/>
                <a:ea typeface="+mn-ea"/>
                <a:cs typeface="+mn-cs"/>
              </a:rPr>
              <a:t>Ej</a:t>
            </a:r>
            <a:r>
              <a:rPr lang="es-PY" sz="1000" b="0" i="0" kern="1200" baseline="0" dirty="0">
                <a:solidFill>
                  <a:schemeClr val="tx1"/>
                </a:solidFill>
                <a:effectLst/>
                <a:latin typeface="+mn-lt"/>
                <a:ea typeface="+mn-ea"/>
                <a:cs typeface="+mn-cs"/>
              </a:rPr>
              <a:t>: Ventas del año, </a:t>
            </a:r>
            <a:r>
              <a:rPr lang="es-PY" sz="1000" b="0" i="0" kern="1200" baseline="0" dirty="0" err="1">
                <a:solidFill>
                  <a:schemeClr val="tx1"/>
                </a:solidFill>
                <a:effectLst/>
                <a:latin typeface="+mn-lt"/>
                <a:ea typeface="+mn-ea"/>
                <a:cs typeface="+mn-cs"/>
              </a:rPr>
              <a:t>trimeste</a:t>
            </a:r>
            <a:r>
              <a:rPr lang="es-PY" sz="1000" b="0" i="0" kern="1200" baseline="0" dirty="0">
                <a:solidFill>
                  <a:schemeClr val="tx1"/>
                </a:solidFill>
                <a:effectLst/>
                <a:latin typeface="+mn-lt"/>
                <a:ea typeface="+mn-ea"/>
                <a:cs typeface="+mn-cs"/>
              </a:rPr>
              <a:t>, mes, etc.</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Predictivo: Qué pasará</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000" b="0" i="0" kern="1200" baseline="0" dirty="0">
                <a:solidFill>
                  <a:schemeClr val="tx1"/>
                </a:solidFill>
                <a:effectLst/>
                <a:latin typeface="+mn-lt"/>
                <a:ea typeface="+mn-ea"/>
                <a:cs typeface="+mn-cs"/>
              </a:rPr>
            </a:br>
            <a:br>
              <a:rPr lang="es-PY" sz="1000" b="0" i="0" kern="1200" baseline="0" dirty="0">
                <a:solidFill>
                  <a:schemeClr val="tx1"/>
                </a:solidFill>
                <a:effectLst/>
                <a:latin typeface="+mn-lt"/>
                <a:ea typeface="+mn-ea"/>
                <a:cs typeface="+mn-cs"/>
              </a:rPr>
            </a:br>
            <a:r>
              <a:rPr lang="es-PY" sz="1000" b="0" i="0" kern="1200" baseline="0" dirty="0">
                <a:solidFill>
                  <a:schemeClr val="tx1"/>
                </a:solidFill>
                <a:effectLst/>
                <a:latin typeface="+mn-lt"/>
                <a:ea typeface="+mn-ea"/>
                <a:cs typeface="+mn-cs"/>
              </a:rPr>
              <a:t>Prescriptivo: Qué debería hacer</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Predictivo: </a:t>
            </a:r>
          </a:p>
          <a:p>
            <a:endParaRPr lang="es-PY" sz="1000" b="0" i="0" kern="1200" baseline="0" dirty="0">
              <a:solidFill>
                <a:schemeClr val="tx1"/>
              </a:solidFill>
              <a:effectLst/>
              <a:latin typeface="+mn-lt"/>
              <a:ea typeface="+mn-ea"/>
              <a:cs typeface="+mn-cs"/>
            </a:endParaRPr>
          </a:p>
          <a:p>
            <a:endParaRPr lang="es-PY" sz="1000" b="0" i="0" kern="1200" baseline="0" dirty="0">
              <a:solidFill>
                <a:schemeClr val="tx1"/>
              </a:solidFill>
              <a:effectLst/>
              <a:latin typeface="+mn-lt"/>
              <a:ea typeface="+mn-ea"/>
              <a:cs typeface="+mn-cs"/>
            </a:endParaRPr>
          </a:p>
          <a:p>
            <a:r>
              <a:rPr lang="es-ES" sz="1000" b="0" i="0" kern="1200" dirty="0">
                <a:solidFill>
                  <a:schemeClr val="tx1"/>
                </a:solidFill>
                <a:effectLst/>
                <a:latin typeface="+mn-lt"/>
                <a:ea typeface="+mn-ea"/>
                <a:cs typeface="+mn-cs"/>
              </a:rPr>
              <a:t>La gran mayoría de las</a:t>
            </a:r>
            <a:r>
              <a:rPr lang="es-ES" sz="1000" b="0" i="0" kern="1200" baseline="0" dirty="0">
                <a:solidFill>
                  <a:schemeClr val="tx1"/>
                </a:solidFill>
                <a:effectLst/>
                <a:latin typeface="+mn-lt"/>
                <a:ea typeface="+mn-ea"/>
                <a:cs typeface="+mn-cs"/>
              </a:rPr>
              <a:t> empresas </a:t>
            </a:r>
            <a:r>
              <a:rPr lang="es-ES" sz="10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000" b="0" i="0" kern="1200" dirty="0">
              <a:solidFill>
                <a:schemeClr val="tx1"/>
              </a:solidFill>
              <a:effectLst/>
              <a:latin typeface="+mn-lt"/>
              <a:ea typeface="+mn-ea"/>
              <a:cs typeface="+mn-cs"/>
            </a:endParaRPr>
          </a:p>
          <a:p>
            <a:endParaRPr lang="es-PY" sz="10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 saber que hacer con la información y poner en práctica</a:t>
            </a: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hacer drill-</a:t>
            </a:r>
            <a:r>
              <a:rPr lang="es-ES" sz="1200" b="0" i="0" kern="1200" baseline="0" dirty="0" err="1">
                <a:solidFill>
                  <a:schemeClr val="tx1"/>
                </a:solidFill>
                <a:effectLst/>
                <a:latin typeface="+mn-lt"/>
                <a:ea typeface="+mn-ea"/>
                <a:cs typeface="+mn-cs"/>
              </a:rPr>
              <a:t>down</a:t>
            </a:r>
            <a:r>
              <a:rPr lang="es-ES" sz="1200" b="0" i="0" kern="1200" baseline="0" dirty="0">
                <a:solidFill>
                  <a:schemeClr val="tx1"/>
                </a:solidFill>
                <a:effectLst/>
                <a:latin typeface="+mn-lt"/>
                <a:ea typeface="+mn-ea"/>
                <a:cs typeface="+mn-cs"/>
              </a:rPr>
              <a:t> o sea navegar por las distintas dimensiones ya presentes en el gráfico sin ningún tipo de esperas.</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adecuado</a:t>
            </a:r>
            <a:r>
              <a:rPr lang="es-PY" sz="1200" b="0" i="0" kern="1200" dirty="0">
                <a:solidFill>
                  <a:schemeClr val="tx1"/>
                </a:solidFill>
                <a:effectLst/>
                <a:latin typeface="+mn-lt"/>
                <a:ea typeface="+mn-ea"/>
                <a:cs typeface="+mn-cs"/>
              </a:rPr>
              <a:t>: cualquier persona es la persona adecuada ya que no se necesita un conocimiento muy técnico solo se necesita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los productos más vendidos.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ejemplo de ocupación de habitaciones en el hotel(sería menos complejo)</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solo con algoritmos de reconocimiento de patrones(llevaría mucho tiempo), </a:t>
            </a:r>
          </a:p>
          <a:p>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Known unknowns: Data mining, text mining, analytics, forecasting(</a:t>
            </a:r>
            <a:r>
              <a:rPr lang="en-US" sz="1200" b="0" i="0" kern="1200" dirty="0" err="1">
                <a:solidFill>
                  <a:schemeClr val="tx1"/>
                </a:solidFill>
                <a:effectLst/>
                <a:latin typeface="+mn-lt"/>
                <a:ea typeface="+mn-ea"/>
                <a:cs typeface="+mn-cs"/>
              </a:rPr>
              <a:t>pronostico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eventos</a:t>
            </a:r>
            <a:r>
              <a:rPr lang="en-US" sz="1200" b="0" i="0" kern="1200" dirty="0">
                <a:solidFill>
                  <a:schemeClr val="tx1"/>
                </a:solidFill>
                <a:effectLst/>
                <a:latin typeface="+mn-lt"/>
                <a:ea typeface="+mn-ea"/>
                <a:cs typeface="+mn-cs"/>
              </a:rPr>
              <a:t>(statistics), sentimental analysis).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Unknowns Unknows: Machine learning, artificial intelligence, big data, prediction(el </a:t>
            </a:r>
            <a:r>
              <a:rPr lang="en-US" sz="1200" b="0" i="0" kern="1200" dirty="0" err="1">
                <a:solidFill>
                  <a:schemeClr val="tx1"/>
                </a:solidFill>
                <a:effectLst/>
                <a:latin typeface="+mn-lt"/>
                <a:ea typeface="+mn-ea"/>
                <a:cs typeface="+mn-cs"/>
              </a:rPr>
              <a:t>cliente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pagar</a:t>
            </a:r>
            <a:r>
              <a:rPr lang="es-PY" sz="1200" b="0" i="0" kern="1200" dirty="0">
                <a:solidFill>
                  <a:schemeClr val="tx1"/>
                </a:solidFill>
                <a:effectLst/>
                <a:latin typeface="+mn-lt"/>
                <a:ea typeface="+mn-ea"/>
                <a:cs typeface="+mn-cs"/>
              </a:rPr>
              <a:t>á o no su tarjeta de </a:t>
            </a:r>
            <a:r>
              <a:rPr lang="es-PY" sz="1200" b="0" i="0" kern="1200" dirty="0" err="1">
                <a:solidFill>
                  <a:schemeClr val="tx1"/>
                </a:solidFill>
                <a:effectLst/>
                <a:latin typeface="+mn-lt"/>
                <a:ea typeface="+mn-ea"/>
                <a:cs typeface="+mn-cs"/>
              </a:rPr>
              <a:t>credito</a:t>
            </a:r>
            <a:r>
              <a:rPr lang="en-US" sz="1200" b="0" i="0" kern="1200" dirty="0">
                <a:solidFill>
                  <a:schemeClr val="tx1"/>
                </a:solidFill>
                <a:effectLst/>
                <a:latin typeface="+mn-lt"/>
                <a:ea typeface="+mn-ea"/>
                <a:cs typeface="+mn-cs"/>
              </a:rPr>
              <a:t>)..</a:t>
            </a:r>
            <a:endParaRPr lang="es-PY"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000" b="0" i="0" kern="1200" dirty="0">
                <a:solidFill>
                  <a:schemeClr val="tx1"/>
                </a:solidFill>
                <a:effectLst/>
                <a:latin typeface="+mn-lt"/>
                <a:ea typeface="+mn-ea"/>
                <a:cs typeface="+mn-cs"/>
              </a:rPr>
            </a:br>
            <a:endParaRPr lang="es-ES" sz="10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0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000" b="0" i="0" kern="1200" dirty="0" err="1">
                <a:solidFill>
                  <a:schemeClr val="tx1"/>
                </a:solidFill>
                <a:effectLst/>
                <a:latin typeface="+mn-lt"/>
                <a:ea typeface="+mn-ea"/>
                <a:cs typeface="+mn-cs"/>
              </a:rPr>
              <a:t>Mineria</a:t>
            </a:r>
            <a:r>
              <a:rPr lang="es-PY" sz="10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000" b="0" i="0" kern="1200" dirty="0">
              <a:solidFill>
                <a:schemeClr val="tx1"/>
              </a:solidFill>
              <a:effectLst/>
              <a:latin typeface="+mn-lt"/>
              <a:ea typeface="+mn-ea"/>
              <a:cs typeface="+mn-cs"/>
            </a:endParaRPr>
          </a:p>
          <a:p>
            <a:pPr rtl="0"/>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10-03-2017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10-03-2017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10-03-2017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10-03-2017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10-03-2017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10-03-2017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10-03-2017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10-03-2017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10-03-2017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10-03-2017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10-03-2017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10-03-2017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10-03-2017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2800" spc="371" dirty="0" err="1">
                <a:latin typeface="TT Corals Thin DEMO" panose="02000506020000020003" pitchFamily="50" charset="-52"/>
              </a:rPr>
              <a:t>Aplicados</a:t>
            </a:r>
            <a:r>
              <a:rPr lang="en-US" sz="2800" spc="371" dirty="0">
                <a:latin typeface="TT Corals Thin DEMO" panose="02000506020000020003" pitchFamily="50" charset="-52"/>
              </a:rPr>
              <a:t> a </a:t>
            </a:r>
            <a:r>
              <a:rPr lang="en-US" sz="2800" spc="371" dirty="0" err="1">
                <a:latin typeface="TT Corals Thin DEMO" panose="02000506020000020003" pitchFamily="50" charset="-52"/>
              </a:rPr>
              <a:t>datos</a:t>
            </a:r>
            <a:r>
              <a:rPr lang="en-US" sz="2800" spc="371" dirty="0">
                <a:latin typeface="TT Corals Thin DEMO" panose="02000506020000020003" pitchFamily="50" charset="-52"/>
              </a:rPr>
              <a:t> del </a:t>
            </a:r>
            <a:r>
              <a:rPr lang="en-US" sz="2800" spc="371" dirty="0" err="1">
                <a:latin typeface="TT Corals Thin DEMO" panose="02000506020000020003" pitchFamily="50" charset="-52"/>
              </a:rPr>
              <a:t>paraguay</a:t>
            </a:r>
            <a:endParaRPr sz="2800" spc="371" dirty="0">
              <a:latin typeface="TT Corals Thin DEMO" panose="02000506020000020003" pitchFamily="50" charset="-52"/>
            </a:endParaRP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65" y="-774799"/>
            <a:ext cx="11384369" cy="854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96" y="725348"/>
            <a:ext cx="6842633"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3" name="TextBox 22"/>
          <p:cNvSpPr txBox="1"/>
          <p:nvPr/>
        </p:nvSpPr>
        <p:spPr>
          <a:xfrm>
            <a:off x="-1908959" y="2369428"/>
            <a:ext cx="862923" cy="461665"/>
          </a:xfrm>
          <a:prstGeom prst="rect">
            <a:avLst/>
          </a:prstGeom>
          <a:noFill/>
          <a:ln>
            <a:noFill/>
          </a:ln>
        </p:spPr>
        <p:txBody>
          <a:bodyPr wrap="square" rtlCol="0">
            <a:spAutoFit/>
          </a:bodyPr>
          <a:lstStyle>
            <a:defPPr>
              <a:defRPr lang="en-US"/>
            </a:defPPr>
            <a:lvl1pPr>
              <a:defRPr sz="1200" b="1">
                <a:solidFill>
                  <a:srgbClr val="C9CA4C"/>
                </a:solidFill>
              </a:defRPr>
            </a:lvl1pPr>
          </a:lstStyle>
          <a:p>
            <a:r>
              <a:rPr lang="es-ES" dirty="0">
                <a:solidFill>
                  <a:srgbClr val="428CBF"/>
                </a:solidFill>
              </a:rPr>
              <a:t>1,9%</a:t>
            </a:r>
            <a:br>
              <a:rPr lang="es-ES" dirty="0">
                <a:solidFill>
                  <a:srgbClr val="428CBF"/>
                </a:solidFill>
              </a:rPr>
            </a:br>
            <a:r>
              <a:rPr lang="es-ES" dirty="0">
                <a:solidFill>
                  <a:srgbClr val="428CBF"/>
                </a:solidFill>
              </a:rPr>
              <a:t>5.385.002</a:t>
            </a:r>
          </a:p>
        </p:txBody>
      </p:sp>
      <p:sp>
        <p:nvSpPr>
          <p:cNvPr id="25" name="Elipse 15"/>
          <p:cNvSpPr/>
          <p:nvPr/>
        </p:nvSpPr>
        <p:spPr>
          <a:xfrm>
            <a:off x="-2320029" y="238872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TextBox 25"/>
          <p:cNvSpPr txBox="1"/>
          <p:nvPr/>
        </p:nvSpPr>
        <p:spPr>
          <a:xfrm>
            <a:off x="-1826559" y="1711376"/>
            <a:ext cx="698124" cy="461665"/>
          </a:xfrm>
          <a:prstGeom prst="rect">
            <a:avLst/>
          </a:prstGeom>
          <a:noFill/>
          <a:ln>
            <a:noFill/>
          </a:ln>
        </p:spPr>
        <p:txBody>
          <a:bodyPr wrap="square" rtlCol="0">
            <a:spAutoFit/>
          </a:bodyPr>
          <a:lstStyle/>
          <a:p>
            <a:r>
              <a:rPr lang="es-ES" sz="1200" b="1" dirty="0">
                <a:solidFill>
                  <a:srgbClr val="C9CA4C"/>
                </a:solidFill>
              </a:rPr>
              <a:t>4,15%</a:t>
            </a:r>
            <a:br>
              <a:rPr lang="es-ES" sz="1200" dirty="0">
                <a:solidFill>
                  <a:srgbClr val="C9CA4C"/>
                </a:solidFill>
              </a:rPr>
            </a:br>
            <a:r>
              <a:rPr lang="es-ES" sz="1200" b="1" dirty="0">
                <a:solidFill>
                  <a:srgbClr val="C9CA4C"/>
                </a:solidFill>
              </a:rPr>
              <a:t>959.580</a:t>
            </a:r>
          </a:p>
        </p:txBody>
      </p:sp>
      <p:sp>
        <p:nvSpPr>
          <p:cNvPr id="28" name="Elipse 20"/>
          <p:cNvSpPr/>
          <p:nvPr/>
        </p:nvSpPr>
        <p:spPr>
          <a:xfrm>
            <a:off x="-2323993" y="207158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Presentado</a:t>
            </a:r>
            <a:r>
              <a:rPr kumimoji="0" lang="en-US"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por</a:t>
            </a:r>
            <a:r>
              <a:rPr kumimoji="0"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a:t>
            </a:r>
            <a:r>
              <a:rPr kumimoji="0" lang="es-PY" sz="1800" b="0" i="0" u="none" strike="noStrike" kern="1200" cap="none" spc="0" normalizeH="0" baseline="0" noProof="0" dirty="0" err="1">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án</a:t>
            </a: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 Landaida Duarte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pic>
        <p:nvPicPr>
          <p:cNvPr id="5" name="Picture Placeholder 4"/>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Iván </a:t>
            </a:r>
            <a:r>
              <a:rPr kumimoji="0" lang="en-US" sz="2000" b="0" i="0" u="none" strike="noStrike" kern="1200" cap="none" spc="0" normalizeH="0" baseline="0" noProof="0" dirty="0" err="1">
                <a:ln>
                  <a:noFill/>
                </a:ln>
                <a:solidFill>
                  <a:prstClr val="black"/>
                </a:solidFill>
                <a:effectLst/>
                <a:uLnTx/>
                <a:uFillTx/>
                <a:latin typeface="HK Grotesk Medium" panose="00000600000000000000" pitchFamily="50" charset="0"/>
                <a:ea typeface="+mn-ea"/>
                <a:cs typeface="+mn-cs"/>
              </a:rPr>
              <a:t>Cáceres</a:t>
            </a:r>
            <a:endPar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endParaRP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dirty="0" err="1">
                <a:solidFill>
                  <a:srgbClr val="C4C4C4"/>
                </a:solidFill>
                <a:latin typeface="TT Corals Thin DEMO" panose="02000506020000020003" pitchFamily="50" charset="-52"/>
              </a:rPr>
              <a:t>Aplicados</a:t>
            </a:r>
            <a:r>
              <a:rPr lang="en-US" sz="1500" spc="371" dirty="0">
                <a:solidFill>
                  <a:srgbClr val="C4C4C4"/>
                </a:solidFill>
                <a:latin typeface="TT Corals Thin DEMO" panose="02000506020000020003" pitchFamily="50" charset="-52"/>
              </a:rPr>
              <a:t> a </a:t>
            </a:r>
            <a:r>
              <a:rPr lang="en-US" sz="1500" spc="371" dirty="0" err="1">
                <a:solidFill>
                  <a:srgbClr val="C4C4C4"/>
                </a:solidFill>
                <a:latin typeface="TT Corals Thin DEMO" panose="02000506020000020003" pitchFamily="50" charset="-52"/>
              </a:rPr>
              <a:t>datos</a:t>
            </a:r>
            <a:r>
              <a:rPr lang="en-US" sz="1500" spc="371" dirty="0">
                <a:solidFill>
                  <a:srgbClr val="C4C4C4"/>
                </a:solidFill>
                <a:latin typeface="TT Corals Thin DEMO" panose="02000506020000020003" pitchFamily="50" charset="-52"/>
              </a:rPr>
              <a:t> del </a:t>
            </a:r>
            <a:r>
              <a:rPr lang="en-US" sz="1500" spc="371" dirty="0" err="1">
                <a:solidFill>
                  <a:srgbClr val="C4C4C4"/>
                </a:solidFill>
                <a:latin typeface="TT Corals Thin DEMO" panose="02000506020000020003" pitchFamily="50" charset="-52"/>
              </a:rPr>
              <a:t>paraguay</a:t>
            </a:r>
            <a:endParaRPr sz="1500" spc="371" dirty="0">
              <a:solidFill>
                <a:srgbClr val="C4C4C4"/>
              </a:solidFill>
              <a:latin typeface="TT Corals Thin DEMO" panose="02000506020000020003" pitchFamily="50" charset="-52"/>
            </a:endParaRP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3" name="TextBox 22"/>
          <p:cNvSpPr txBox="1"/>
          <p:nvPr/>
        </p:nvSpPr>
        <p:spPr>
          <a:xfrm>
            <a:off x="1756390" y="1705417"/>
            <a:ext cx="862923" cy="461665"/>
          </a:xfrm>
          <a:prstGeom prst="rect">
            <a:avLst/>
          </a:prstGeom>
          <a:noFill/>
          <a:ln>
            <a:noFill/>
          </a:ln>
        </p:spPr>
        <p:txBody>
          <a:bodyPr wrap="square" rtlCol="0">
            <a:spAutoFit/>
          </a:bodyPr>
          <a:lstStyle>
            <a:defPPr>
              <a:defRPr lang="en-US"/>
            </a:defPPr>
            <a:lvl1pPr>
              <a:defRPr sz="1200" b="1">
                <a:solidFill>
                  <a:srgbClr val="C9CA4C"/>
                </a:solidFill>
              </a:defRPr>
            </a:lvl1pPr>
          </a:lstStyle>
          <a:p>
            <a:r>
              <a:rPr lang="es-ES" dirty="0">
                <a:solidFill>
                  <a:srgbClr val="428CBF"/>
                </a:solidFill>
              </a:rPr>
              <a:t>1,9%</a:t>
            </a:r>
            <a:br>
              <a:rPr lang="es-ES" dirty="0">
                <a:solidFill>
                  <a:srgbClr val="428CBF"/>
                </a:solidFill>
              </a:rPr>
            </a:br>
            <a:r>
              <a:rPr lang="es-ES" dirty="0">
                <a:solidFill>
                  <a:srgbClr val="428CBF"/>
                </a:solidFill>
              </a:rPr>
              <a:t>5.385.002</a:t>
            </a:r>
          </a:p>
        </p:txBody>
      </p:sp>
      <p:sp>
        <p:nvSpPr>
          <p:cNvPr id="25" name="Elipse 15"/>
          <p:cNvSpPr/>
          <p:nvPr/>
        </p:nvSpPr>
        <p:spPr>
          <a:xfrm>
            <a:off x="1040586" y="242704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TextBox 25"/>
          <p:cNvSpPr txBox="1"/>
          <p:nvPr/>
        </p:nvSpPr>
        <p:spPr>
          <a:xfrm>
            <a:off x="1147266" y="1705418"/>
            <a:ext cx="698124" cy="461665"/>
          </a:xfrm>
          <a:prstGeom prst="rect">
            <a:avLst/>
          </a:prstGeom>
          <a:noFill/>
          <a:ln>
            <a:noFill/>
          </a:ln>
        </p:spPr>
        <p:txBody>
          <a:bodyPr wrap="square" rtlCol="0">
            <a:spAutoFit/>
          </a:bodyPr>
          <a:lstStyle/>
          <a:p>
            <a:r>
              <a:rPr lang="es-ES" sz="1200" b="1" dirty="0">
                <a:solidFill>
                  <a:srgbClr val="C8C949"/>
                </a:solidFill>
              </a:rPr>
              <a:t>4,15%</a:t>
            </a:r>
            <a:br>
              <a:rPr lang="es-ES" sz="1200" dirty="0">
                <a:solidFill>
                  <a:srgbClr val="C8C949"/>
                </a:solidFill>
              </a:rPr>
            </a:br>
            <a:r>
              <a:rPr lang="es-ES" sz="1200" b="1" dirty="0">
                <a:solidFill>
                  <a:srgbClr val="C8C949"/>
                </a:solidFill>
              </a:rPr>
              <a:t>959.580</a:t>
            </a:r>
          </a:p>
        </p:txBody>
      </p:sp>
      <p:sp>
        <p:nvSpPr>
          <p:cNvPr id="28" name="Elipse 20"/>
          <p:cNvSpPr/>
          <p:nvPr/>
        </p:nvSpPr>
        <p:spPr>
          <a:xfrm>
            <a:off x="1040586" y="20656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3" name="TextBox 22"/>
          <p:cNvSpPr txBox="1"/>
          <p:nvPr/>
        </p:nvSpPr>
        <p:spPr>
          <a:xfrm>
            <a:off x="1756390" y="1705417"/>
            <a:ext cx="862923" cy="461665"/>
          </a:xfrm>
          <a:prstGeom prst="rect">
            <a:avLst/>
          </a:prstGeom>
          <a:noFill/>
          <a:ln>
            <a:noFill/>
          </a:ln>
        </p:spPr>
        <p:txBody>
          <a:bodyPr wrap="square" rtlCol="0">
            <a:spAutoFit/>
          </a:bodyPr>
          <a:lstStyle>
            <a:defPPr>
              <a:defRPr lang="en-US"/>
            </a:defPPr>
            <a:lvl1pPr>
              <a:defRPr sz="1200" b="1">
                <a:solidFill>
                  <a:srgbClr val="C9CA4C"/>
                </a:solidFill>
              </a:defRPr>
            </a:lvl1pPr>
          </a:lstStyle>
          <a:p>
            <a:r>
              <a:rPr lang="es-ES" dirty="0">
                <a:solidFill>
                  <a:srgbClr val="428CBF"/>
                </a:solidFill>
              </a:rPr>
              <a:t>1,85%</a:t>
            </a:r>
            <a:br>
              <a:rPr lang="es-ES" dirty="0">
                <a:solidFill>
                  <a:srgbClr val="428CBF"/>
                </a:solidFill>
              </a:rPr>
            </a:br>
            <a:r>
              <a:rPr lang="es-ES" dirty="0">
                <a:solidFill>
                  <a:srgbClr val="428CBF"/>
                </a:solidFill>
              </a:rPr>
              <a:t>5.486.610</a:t>
            </a:r>
          </a:p>
        </p:txBody>
      </p:sp>
      <p:sp>
        <p:nvSpPr>
          <p:cNvPr id="25" name="Elipse 15"/>
          <p:cNvSpPr/>
          <p:nvPr/>
        </p:nvSpPr>
        <p:spPr>
          <a:xfrm>
            <a:off x="1649710" y="244132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TextBox 25"/>
          <p:cNvSpPr txBox="1"/>
          <p:nvPr/>
        </p:nvSpPr>
        <p:spPr>
          <a:xfrm>
            <a:off x="1147266" y="1705418"/>
            <a:ext cx="698124" cy="461665"/>
          </a:xfrm>
          <a:prstGeom prst="rect">
            <a:avLst/>
          </a:prstGeom>
          <a:noFill/>
          <a:ln>
            <a:noFill/>
          </a:ln>
        </p:spPr>
        <p:txBody>
          <a:bodyPr wrap="square" rtlCol="0">
            <a:spAutoFit/>
          </a:bodyPr>
          <a:lstStyle/>
          <a:p>
            <a:r>
              <a:rPr lang="es-ES" sz="1200" b="1" dirty="0">
                <a:solidFill>
                  <a:srgbClr val="C8C949"/>
                </a:solidFill>
              </a:rPr>
              <a:t>0,5%</a:t>
            </a:r>
            <a:br>
              <a:rPr lang="es-ES" sz="1200" dirty="0">
                <a:solidFill>
                  <a:srgbClr val="C8C949"/>
                </a:solidFill>
              </a:rPr>
            </a:br>
            <a:r>
              <a:rPr lang="es-ES" sz="1200" b="1" dirty="0">
                <a:solidFill>
                  <a:srgbClr val="C8C949"/>
                </a:solidFill>
              </a:rPr>
              <a:t>964.449</a:t>
            </a:r>
          </a:p>
        </p:txBody>
      </p:sp>
      <p:sp>
        <p:nvSpPr>
          <p:cNvPr id="28" name="Elipse 20"/>
          <p:cNvSpPr/>
          <p:nvPr/>
        </p:nvSpPr>
        <p:spPr>
          <a:xfrm>
            <a:off x="1649710" y="265141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3" name="TextBox 22"/>
          <p:cNvSpPr txBox="1"/>
          <p:nvPr/>
        </p:nvSpPr>
        <p:spPr>
          <a:xfrm>
            <a:off x="1930399" y="1705418"/>
            <a:ext cx="862923" cy="461665"/>
          </a:xfrm>
          <a:prstGeom prst="rect">
            <a:avLst/>
          </a:prstGeom>
          <a:noFill/>
          <a:ln>
            <a:noFill/>
          </a:ln>
        </p:spPr>
        <p:txBody>
          <a:bodyPr wrap="square" rtlCol="0">
            <a:spAutoFit/>
          </a:bodyPr>
          <a:lstStyle>
            <a:defPPr>
              <a:defRPr lang="en-US"/>
            </a:defPPr>
            <a:lvl1pPr>
              <a:defRPr sz="1200" b="1">
                <a:solidFill>
                  <a:srgbClr val="C9CA4C"/>
                </a:solidFill>
              </a:defRPr>
            </a:lvl1pPr>
          </a:lstStyle>
          <a:p>
            <a:r>
              <a:rPr lang="es-ES" dirty="0">
                <a:solidFill>
                  <a:srgbClr val="428CBF"/>
                </a:solidFill>
              </a:rPr>
              <a:t>1,69%</a:t>
            </a:r>
            <a:br>
              <a:rPr lang="es-ES" dirty="0">
                <a:solidFill>
                  <a:srgbClr val="428CBF"/>
                </a:solidFill>
              </a:rPr>
            </a:br>
            <a:r>
              <a:rPr lang="es-ES" dirty="0">
                <a:solidFill>
                  <a:srgbClr val="428CBF"/>
                </a:solidFill>
              </a:rPr>
              <a:t>5.877.323</a:t>
            </a:r>
          </a:p>
        </p:txBody>
      </p:sp>
      <p:sp>
        <p:nvSpPr>
          <p:cNvPr id="25" name="Elipse 15"/>
          <p:cNvSpPr/>
          <p:nvPr/>
        </p:nvSpPr>
        <p:spPr>
          <a:xfrm>
            <a:off x="4051762" y="2475885"/>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TextBox 25"/>
          <p:cNvSpPr txBox="1"/>
          <p:nvPr/>
        </p:nvSpPr>
        <p:spPr>
          <a:xfrm>
            <a:off x="1147264" y="1705418"/>
            <a:ext cx="783135" cy="461665"/>
          </a:xfrm>
          <a:prstGeom prst="rect">
            <a:avLst/>
          </a:prstGeom>
          <a:noFill/>
          <a:ln>
            <a:noFill/>
          </a:ln>
        </p:spPr>
        <p:txBody>
          <a:bodyPr wrap="square" rtlCol="0">
            <a:spAutoFit/>
          </a:bodyPr>
          <a:lstStyle/>
          <a:p>
            <a:r>
              <a:rPr lang="es-ES" sz="1200" b="1" dirty="0">
                <a:solidFill>
                  <a:srgbClr val="C8C949"/>
                </a:solidFill>
              </a:rPr>
              <a:t>6,58%</a:t>
            </a:r>
            <a:br>
              <a:rPr lang="es-ES" sz="1200" dirty="0">
                <a:solidFill>
                  <a:srgbClr val="C8C949"/>
                </a:solidFill>
              </a:rPr>
            </a:br>
            <a:r>
              <a:rPr lang="es-ES" sz="1200" b="1" dirty="0">
                <a:solidFill>
                  <a:srgbClr val="C8C949"/>
                </a:solidFill>
              </a:rPr>
              <a:t>1.072.841</a:t>
            </a:r>
          </a:p>
        </p:txBody>
      </p:sp>
      <p:sp>
        <p:nvSpPr>
          <p:cNvPr id="28" name="Elipse 20"/>
          <p:cNvSpPr/>
          <p:nvPr/>
        </p:nvSpPr>
        <p:spPr>
          <a:xfrm>
            <a:off x="4069860" y="170541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07580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flipV="1">
            <a:off x="4073862" y="4486519"/>
            <a:ext cx="863898" cy="13885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3992443" y="437299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4005592" y="370913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TextBox 24"/>
          <p:cNvSpPr txBox="1"/>
          <p:nvPr/>
        </p:nvSpPr>
        <p:spPr>
          <a:xfrm>
            <a:off x="4855836" y="5741030"/>
            <a:ext cx="4734303"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población: </a:t>
            </a:r>
            <a:r>
              <a:rPr lang="es-ES" dirty="0"/>
              <a:t>	</a:t>
            </a:r>
            <a:r>
              <a:rPr lang="es-ES" b="1" dirty="0"/>
              <a:t>1,69%</a:t>
            </a:r>
            <a:br>
              <a:rPr lang="es-ES" dirty="0"/>
            </a:br>
            <a:r>
              <a:rPr lang="es-ES" b="1" dirty="0">
                <a:solidFill>
                  <a:schemeClr val="bg2">
                    <a:lumMod val="75000"/>
                  </a:schemeClr>
                </a:solidFill>
              </a:rPr>
              <a:t>Población: </a:t>
            </a:r>
            <a:r>
              <a:rPr lang="es-ES" b="1" dirty="0"/>
              <a:t>			5.877.323</a:t>
            </a:r>
          </a:p>
        </p:txBody>
      </p:sp>
      <p:sp>
        <p:nvSpPr>
          <p:cNvPr id="14" name="TextBox 13"/>
          <p:cNvSpPr txBox="1"/>
          <p:nvPr/>
        </p:nvSpPr>
        <p:spPr>
          <a:xfrm>
            <a:off x="4885637" y="177475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clientes: </a:t>
            </a:r>
            <a:r>
              <a:rPr lang="es-ES" dirty="0"/>
              <a:t>	</a:t>
            </a:r>
            <a:r>
              <a:rPr lang="es-ES" b="1" dirty="0"/>
              <a:t>6,58%</a:t>
            </a:r>
            <a:br>
              <a:rPr lang="es-ES" dirty="0"/>
            </a:br>
            <a:r>
              <a:rPr lang="es-ES" b="1" dirty="0">
                <a:solidFill>
                  <a:schemeClr val="bg2">
                    <a:lumMod val="75000"/>
                  </a:schemeClr>
                </a:solidFill>
              </a:rPr>
              <a:t>Clientes: </a:t>
            </a:r>
            <a:r>
              <a:rPr lang="es-ES" b="1" dirty="0"/>
              <a:t>				1.072.841</a:t>
            </a:r>
          </a:p>
        </p:txBody>
      </p:sp>
    </p:spTree>
    <p:extLst>
      <p:ext uri="{BB962C8B-B14F-4D97-AF65-F5344CB8AC3E}">
        <p14:creationId xmlns:p14="http://schemas.microsoft.com/office/powerpoint/2010/main" val="2748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96930" y="2269587"/>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35740" y="1688683"/>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7" name="Elipse 16"/>
          <p:cNvSpPr/>
          <p:nvPr/>
        </p:nvSpPr>
        <p:spPr>
          <a:xfrm>
            <a:off x="-1404148" y="3372439"/>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1381288" y="3661999"/>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327926" y="3842409"/>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1247" y="3999480"/>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9.794</a:t>
            </a:r>
          </a:p>
        </p:txBody>
      </p:sp>
      <p:sp>
        <p:nvSpPr>
          <p:cNvPr id="16" name="Elipse 16"/>
          <p:cNvSpPr/>
          <p:nvPr/>
        </p:nvSpPr>
        <p:spPr>
          <a:xfrm>
            <a:off x="6441175" y="4016533"/>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464035" y="4549933"/>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730343"/>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1210547" cy="934419"/>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10.698</a:t>
            </a:r>
          </a:p>
        </p:txBody>
      </p:sp>
      <p:sp>
        <p:nvSpPr>
          <p:cNvPr id="16" name="Elipse 16"/>
          <p:cNvSpPr/>
          <p:nvPr/>
        </p:nvSpPr>
        <p:spPr>
          <a:xfrm>
            <a:off x="6784075" y="385651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791695" y="451945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632960"/>
            <a:ext cx="1241543" cy="667461"/>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Población: </a:t>
            </a:r>
            <a:r>
              <a:rPr lang="es-ES" b="1" dirty="0"/>
              <a:t>	6.764.805</a:t>
            </a:r>
          </a:p>
        </p:txBody>
      </p:sp>
    </p:spTree>
    <p:extLst>
      <p:ext uri="{BB962C8B-B14F-4D97-AF65-F5344CB8AC3E}">
        <p14:creationId xmlns:p14="http://schemas.microsoft.com/office/powerpoint/2010/main" val="71032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flipV="1">
            <a:off x="5548393" y="2872740"/>
            <a:ext cx="2917427" cy="40941"/>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16.593</a:t>
            </a:r>
          </a:p>
        </p:txBody>
      </p:sp>
      <p:sp>
        <p:nvSpPr>
          <p:cNvPr id="16" name="Elipse 16"/>
          <p:cNvSpPr/>
          <p:nvPr/>
        </p:nvSpPr>
        <p:spPr>
          <a:xfrm>
            <a:off x="8529055" y="287353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8513815" y="443563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594860"/>
            <a:ext cx="2902703" cy="705562"/>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Población: </a:t>
            </a:r>
            <a:r>
              <a:rPr lang="es-ES" b="1" dirty="0"/>
              <a:t>	7.310.582</a:t>
            </a:r>
          </a:p>
        </p:txBody>
      </p:sp>
    </p:spTree>
    <p:extLst>
      <p:ext uri="{BB962C8B-B14F-4D97-AF65-F5344CB8AC3E}">
        <p14:creationId xmlns:p14="http://schemas.microsoft.com/office/powerpoint/2010/main" val="367234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90492" y="1963174"/>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88266" y="1088752"/>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7" name="Elipse 16"/>
          <p:cNvSpPr/>
          <p:nvPr/>
        </p:nvSpPr>
        <p:spPr>
          <a:xfrm>
            <a:off x="-2718579" y="3109507"/>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2728104" y="3604807"/>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674681" y="3760224"/>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5316" y="4974952"/>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flipV="1">
            <a:off x="5970814" y="5005614"/>
            <a:ext cx="188686" cy="1255486"/>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7040" y="5831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2.010</a:t>
            </a:r>
            <a:br>
              <a:rPr lang="es-ES" dirty="0"/>
            </a:br>
            <a:r>
              <a:rPr lang="es-ES" b="1" dirty="0">
                <a:solidFill>
                  <a:schemeClr val="bg2">
                    <a:lumMod val="75000"/>
                  </a:schemeClr>
                </a:solidFill>
              </a:rPr>
              <a:t>Tasa de crecimiento del importe facturado: </a:t>
            </a:r>
            <a:r>
              <a:rPr lang="es-ES" dirty="0"/>
              <a:t>	</a:t>
            </a:r>
            <a:r>
              <a:rPr lang="es-ES" b="1" dirty="0"/>
              <a:t>5,5%</a:t>
            </a:r>
            <a:br>
              <a:rPr lang="es-ES" dirty="0"/>
            </a:br>
            <a:r>
              <a:rPr lang="es-ES" b="1" dirty="0">
                <a:solidFill>
                  <a:schemeClr val="bg2">
                    <a:lumMod val="75000"/>
                  </a:schemeClr>
                </a:solidFill>
              </a:rPr>
              <a:t>Importe: </a:t>
            </a:r>
            <a:r>
              <a:rPr lang="es-ES" b="1" dirty="0"/>
              <a:t>					2.111.120.890</a:t>
            </a:r>
          </a:p>
        </p:txBody>
      </p:sp>
      <p:sp>
        <p:nvSpPr>
          <p:cNvPr id="15" name="Elipse 16"/>
          <p:cNvSpPr/>
          <p:nvPr/>
        </p:nvSpPr>
        <p:spPr>
          <a:xfrm>
            <a:off x="5912402" y="49182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5874302" y="47531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a:off x="5384800" y="2921000"/>
            <a:ext cx="508000" cy="17780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1690" y="25291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2.010</a:t>
            </a:r>
            <a:br>
              <a:rPr lang="es-ES" dirty="0"/>
            </a:br>
            <a:r>
              <a:rPr lang="es-ES" b="1" dirty="0">
                <a:solidFill>
                  <a:schemeClr val="bg2">
                    <a:lumMod val="75000"/>
                  </a:schemeClr>
                </a:solidFill>
              </a:rPr>
              <a:t>Energía consumida: </a:t>
            </a:r>
            <a:r>
              <a:rPr lang="es-ES" dirty="0"/>
              <a:t>	</a:t>
            </a:r>
            <a:r>
              <a:rPr lang="es-ES" b="1" dirty="0"/>
              <a:t>6,41%</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6.864</a:t>
            </a:r>
          </a:p>
        </p:txBody>
      </p: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5094514" y="2641600"/>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6740" y="1767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5" name="Elipse 16"/>
          <p:cNvSpPr/>
          <p:nvPr/>
        </p:nvSpPr>
        <p:spPr>
          <a:xfrm>
            <a:off x="6366427" y="37879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356902" y="42832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438650"/>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		7.570</a:t>
            </a:r>
          </a:p>
        </p:txBody>
      </p:sp>
    </p:spTree>
    <p:extLst>
      <p:ext uri="{BB962C8B-B14F-4D97-AF65-F5344CB8AC3E}">
        <p14:creationId xmlns:p14="http://schemas.microsoft.com/office/powerpoint/2010/main" val="187895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6809014" y="2670175"/>
            <a:ext cx="77561" cy="166370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16"/>
          <p:cNvSpPr/>
          <p:nvPr/>
        </p:nvSpPr>
        <p:spPr>
          <a:xfrm>
            <a:off x="6833152" y="4388008"/>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842677" y="45118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638675"/>
            <a:ext cx="457200" cy="1209675"/>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96739" y="1767178"/>
            <a:ext cx="613288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2.012</a:t>
            </a:r>
            <a:br>
              <a:rPr lang="es-ES" dirty="0"/>
            </a:br>
            <a:r>
              <a:rPr lang="es-ES" b="1" dirty="0">
                <a:solidFill>
                  <a:schemeClr val="bg2">
                    <a:lumMod val="75000"/>
                  </a:schemeClr>
                </a:solidFill>
              </a:rPr>
              <a:t>Tasa de crecimiento del importe facturado: </a:t>
            </a:r>
            <a:r>
              <a:rPr lang="es-ES" dirty="0"/>
              <a:t>	</a:t>
            </a:r>
            <a:r>
              <a:rPr lang="es-ES" b="1" dirty="0"/>
              <a:t>9,3%</a:t>
            </a:r>
            <a:br>
              <a:rPr lang="es-ES" dirty="0"/>
            </a:br>
            <a:r>
              <a:rPr lang="es-ES" b="1" dirty="0">
                <a:solidFill>
                  <a:schemeClr val="bg2">
                    <a:lumMod val="75000"/>
                  </a:schemeClr>
                </a:solidFill>
              </a:rPr>
              <a:t>Importe: </a:t>
            </a:r>
            <a:r>
              <a:rPr lang="es-ES" b="1" dirty="0"/>
              <a:t>					2.634.406.808</a:t>
            </a:r>
          </a:p>
        </p:txBody>
      </p:sp>
      <p:sp>
        <p:nvSpPr>
          <p:cNvPr id="21" name="TextBox 20"/>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Energía consumida: </a:t>
            </a:r>
            <a:r>
              <a:rPr lang="es-ES" dirty="0"/>
              <a:t>	</a:t>
            </a:r>
            <a:r>
              <a:rPr lang="es-ES" b="1" dirty="0"/>
              <a:t>8,6%</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8.222</a:t>
            </a:r>
          </a:p>
        </p:txBody>
      </p:sp>
    </p:spTree>
    <p:extLst>
      <p:ext uri="{BB962C8B-B14F-4D97-AF65-F5344CB8AC3E}">
        <p14:creationId xmlns:p14="http://schemas.microsoft.com/office/powerpoint/2010/main" val="13289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Evolución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9607</Words>
  <Application>Microsoft Office PowerPoint</Application>
  <PresentationFormat>Custom</PresentationFormat>
  <Paragraphs>570</Paragraphs>
  <Slides>62</Slides>
  <Notes>57</Notes>
  <HiddenSlides>0</HiddenSlides>
  <MMClips>0</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62</vt:i4>
      </vt:variant>
    </vt:vector>
  </HeadingPairs>
  <TitlesOfParts>
    <vt:vector size="87" baseType="lpstr">
      <vt:lpstr>MS PGothic</vt:lpstr>
      <vt:lpstr>MS PGothic</vt:lpstr>
      <vt:lpstr>Adobe Fangsong Std R</vt:lpstr>
      <vt:lpstr>Arial</vt:lpstr>
      <vt:lpstr>Arial Black</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2017-03-11T15:02:17Z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